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3" r:id="rId1"/>
  </p:sldMasterIdLst>
  <p:sldIdLst>
    <p:sldId id="256" r:id="rId2"/>
    <p:sldId id="282" r:id="rId3"/>
    <p:sldId id="260" r:id="rId4"/>
    <p:sldId id="261" r:id="rId5"/>
    <p:sldId id="28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33D8AB-D051-D845-9956-90E0017BA3AC}">
          <p14:sldIdLst>
            <p14:sldId id="256"/>
            <p14:sldId id="282"/>
            <p14:sldId id="260"/>
            <p14:sldId id="261"/>
            <p14:sldId id="281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3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90"/>
  </p:normalViewPr>
  <p:slideViewPr>
    <p:cSldViewPr snapToGrid="0">
      <p:cViewPr varScale="1">
        <p:scale>
          <a:sx n="138" d="100"/>
          <a:sy n="138" d="100"/>
        </p:scale>
        <p:origin x="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E9F71D-AF73-D54C-90FE-974E9C6CFCA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0F3E3E-9B48-C24E-912D-268AB6189861}">
      <dgm:prSet/>
      <dgm:spPr/>
      <dgm:t>
        <a:bodyPr/>
        <a:lstStyle/>
        <a:p>
          <a:r>
            <a:rPr lang="en-US" b="1" i="0"/>
            <a:t>Greyscaling</a:t>
          </a:r>
          <a:endParaRPr lang="en-TW"/>
        </a:p>
      </dgm:t>
    </dgm:pt>
    <dgm:pt modelId="{9322D3FB-FE3D-5448-BE30-E8CCE73C6148}" type="parTrans" cxnId="{960D0B5C-2B5F-8243-A95A-A1EAA9E2AA3E}">
      <dgm:prSet/>
      <dgm:spPr/>
      <dgm:t>
        <a:bodyPr/>
        <a:lstStyle/>
        <a:p>
          <a:endParaRPr lang="en-US"/>
        </a:p>
      </dgm:t>
    </dgm:pt>
    <dgm:pt modelId="{B306F737-1BD3-2044-9E79-80D565D38077}" type="sibTrans" cxnId="{960D0B5C-2B5F-8243-A95A-A1EAA9E2AA3E}">
      <dgm:prSet/>
      <dgm:spPr/>
      <dgm:t>
        <a:bodyPr/>
        <a:lstStyle/>
        <a:p>
          <a:endParaRPr lang="en-US"/>
        </a:p>
      </dgm:t>
    </dgm:pt>
    <dgm:pt modelId="{544C47E0-BE69-464E-BDC8-92924835DACA}">
      <dgm:prSet/>
      <dgm:spPr/>
      <dgm:t>
        <a:bodyPr/>
        <a:lstStyle/>
        <a:p>
          <a:r>
            <a:rPr lang="en-US" dirty="0"/>
            <a:t>Initialization of FFT Input</a:t>
          </a:r>
          <a:endParaRPr lang="en-TW" dirty="0"/>
        </a:p>
      </dgm:t>
    </dgm:pt>
    <dgm:pt modelId="{865E7787-9B8A-C742-A4F3-5F3B34853D4D}" type="parTrans" cxnId="{21DF1F4E-1403-5A4D-86E7-DD2152DA4955}">
      <dgm:prSet/>
      <dgm:spPr/>
      <dgm:t>
        <a:bodyPr/>
        <a:lstStyle/>
        <a:p>
          <a:endParaRPr lang="en-US"/>
        </a:p>
      </dgm:t>
    </dgm:pt>
    <dgm:pt modelId="{BF1F36E6-501C-A74D-B5C6-DB51C36F5E09}" type="sibTrans" cxnId="{21DF1F4E-1403-5A4D-86E7-DD2152DA4955}">
      <dgm:prSet/>
      <dgm:spPr/>
      <dgm:t>
        <a:bodyPr/>
        <a:lstStyle/>
        <a:p>
          <a:endParaRPr lang="en-US"/>
        </a:p>
      </dgm:t>
    </dgm:pt>
    <dgm:pt modelId="{75A921EC-B040-0447-9F54-BED0252B8BBC}">
      <dgm:prSet/>
      <dgm:spPr/>
      <dgm:t>
        <a:bodyPr/>
        <a:lstStyle/>
        <a:p>
          <a:r>
            <a:rPr lang="en-US"/>
            <a:t>Processing the FFT Along Rows</a:t>
          </a:r>
          <a:endParaRPr lang="en-TW"/>
        </a:p>
      </dgm:t>
    </dgm:pt>
    <dgm:pt modelId="{78C057BD-A63A-3140-B082-F27E31E66E99}" type="parTrans" cxnId="{5CA54807-01E5-A24C-88C5-B9C9F483AAEB}">
      <dgm:prSet/>
      <dgm:spPr/>
      <dgm:t>
        <a:bodyPr/>
        <a:lstStyle/>
        <a:p>
          <a:endParaRPr lang="en-US"/>
        </a:p>
      </dgm:t>
    </dgm:pt>
    <dgm:pt modelId="{4F8BFA4B-AF7D-A644-8CB8-0FC1D8D7624B}" type="sibTrans" cxnId="{5CA54807-01E5-A24C-88C5-B9C9F483AAEB}">
      <dgm:prSet/>
      <dgm:spPr/>
      <dgm:t>
        <a:bodyPr/>
        <a:lstStyle/>
        <a:p>
          <a:endParaRPr lang="en-US"/>
        </a:p>
      </dgm:t>
    </dgm:pt>
    <dgm:pt modelId="{F57CF7A8-CAAB-1949-B87A-AD48BC1EBED8}">
      <dgm:prSet/>
      <dgm:spPr/>
      <dgm:t>
        <a:bodyPr/>
        <a:lstStyle/>
        <a:p>
          <a:r>
            <a:rPr lang="en-US"/>
            <a:t>Processing the FFT Along Columns</a:t>
          </a:r>
          <a:endParaRPr lang="en-TW"/>
        </a:p>
      </dgm:t>
    </dgm:pt>
    <dgm:pt modelId="{317A4672-48C2-1E46-A3A4-4FE364CE2CCF}" type="parTrans" cxnId="{819D98F6-FA67-C248-896B-228F6AE1641C}">
      <dgm:prSet/>
      <dgm:spPr/>
      <dgm:t>
        <a:bodyPr/>
        <a:lstStyle/>
        <a:p>
          <a:endParaRPr lang="en-US"/>
        </a:p>
      </dgm:t>
    </dgm:pt>
    <dgm:pt modelId="{31AFB1D2-E84A-7048-AAB8-E823F9392DBC}" type="sibTrans" cxnId="{819D98F6-FA67-C248-896B-228F6AE1641C}">
      <dgm:prSet/>
      <dgm:spPr/>
      <dgm:t>
        <a:bodyPr/>
        <a:lstStyle/>
        <a:p>
          <a:endParaRPr lang="en-US"/>
        </a:p>
      </dgm:t>
    </dgm:pt>
    <dgm:pt modelId="{0DE4151A-BFBA-9446-B9D4-1CF920A56785}">
      <dgm:prSet/>
      <dgm:spPr/>
      <dgm:t>
        <a:bodyPr/>
        <a:lstStyle/>
        <a:p>
          <a:r>
            <a:rPr lang="en-US"/>
            <a:t>Centering the Frequency</a:t>
          </a:r>
          <a:endParaRPr lang="en-TW"/>
        </a:p>
      </dgm:t>
    </dgm:pt>
    <dgm:pt modelId="{DE8721A8-A37A-BF46-BF76-45302DB753A6}" type="parTrans" cxnId="{8645AC11-7271-5E43-9E5F-CC7DA9D3DB04}">
      <dgm:prSet/>
      <dgm:spPr/>
      <dgm:t>
        <a:bodyPr/>
        <a:lstStyle/>
        <a:p>
          <a:endParaRPr lang="en-US"/>
        </a:p>
      </dgm:t>
    </dgm:pt>
    <dgm:pt modelId="{8951C1DB-F099-4A4E-96FD-DA0ACD25E45B}" type="sibTrans" cxnId="{8645AC11-7271-5E43-9E5F-CC7DA9D3DB04}">
      <dgm:prSet/>
      <dgm:spPr/>
      <dgm:t>
        <a:bodyPr/>
        <a:lstStyle/>
        <a:p>
          <a:endParaRPr lang="en-US"/>
        </a:p>
      </dgm:t>
    </dgm:pt>
    <dgm:pt modelId="{67FD8716-DFE3-6144-AAB0-8278CF377B30}">
      <dgm:prSet/>
      <dgm:spPr/>
      <dgm:t>
        <a:bodyPr/>
        <a:lstStyle/>
        <a:p>
          <a:r>
            <a:rPr lang="en-US"/>
            <a:t>Calculate Maximum Magnitude and Normalize</a:t>
          </a:r>
          <a:endParaRPr lang="en-TW"/>
        </a:p>
      </dgm:t>
    </dgm:pt>
    <dgm:pt modelId="{1CDA86A5-4DD8-814E-92CD-C0DDF9FF915C}" type="parTrans" cxnId="{F554042D-B6AF-8540-B467-16A59D001D93}">
      <dgm:prSet/>
      <dgm:spPr/>
      <dgm:t>
        <a:bodyPr/>
        <a:lstStyle/>
        <a:p>
          <a:endParaRPr lang="en-US"/>
        </a:p>
      </dgm:t>
    </dgm:pt>
    <dgm:pt modelId="{734A488F-1818-4E44-B9D6-74961673AAB7}" type="sibTrans" cxnId="{F554042D-B6AF-8540-B467-16A59D001D93}">
      <dgm:prSet/>
      <dgm:spPr/>
      <dgm:t>
        <a:bodyPr/>
        <a:lstStyle/>
        <a:p>
          <a:endParaRPr lang="en-US"/>
        </a:p>
      </dgm:t>
    </dgm:pt>
    <dgm:pt modelId="{30C43154-CA7F-5948-85DB-638A015B6FF2}" type="pres">
      <dgm:prSet presAssocID="{84E9F71D-AF73-D54C-90FE-974E9C6CFCA9}" presName="CompostProcess" presStyleCnt="0">
        <dgm:presLayoutVars>
          <dgm:dir/>
          <dgm:resizeHandles val="exact"/>
        </dgm:presLayoutVars>
      </dgm:prSet>
      <dgm:spPr/>
    </dgm:pt>
    <dgm:pt modelId="{EC753515-7036-A845-833D-26F60470E7B5}" type="pres">
      <dgm:prSet presAssocID="{84E9F71D-AF73-D54C-90FE-974E9C6CFCA9}" presName="arrow" presStyleLbl="bgShp" presStyleIdx="0" presStyleCnt="1"/>
      <dgm:spPr/>
    </dgm:pt>
    <dgm:pt modelId="{F55B5040-5B30-CF43-848E-CD964D7FD831}" type="pres">
      <dgm:prSet presAssocID="{84E9F71D-AF73-D54C-90FE-974E9C6CFCA9}" presName="linearProcess" presStyleCnt="0"/>
      <dgm:spPr/>
    </dgm:pt>
    <dgm:pt modelId="{7A3DD118-8DA2-024A-8705-9625D53BA9E1}" type="pres">
      <dgm:prSet presAssocID="{DF0F3E3E-9B48-C24E-912D-268AB6189861}" presName="textNode" presStyleLbl="node1" presStyleIdx="0" presStyleCnt="6">
        <dgm:presLayoutVars>
          <dgm:bulletEnabled val="1"/>
        </dgm:presLayoutVars>
      </dgm:prSet>
      <dgm:spPr/>
    </dgm:pt>
    <dgm:pt modelId="{FFDE6D63-871B-4F47-9E57-190C8BA1208A}" type="pres">
      <dgm:prSet presAssocID="{B306F737-1BD3-2044-9E79-80D565D38077}" presName="sibTrans" presStyleCnt="0"/>
      <dgm:spPr/>
    </dgm:pt>
    <dgm:pt modelId="{C510FCED-2F45-0340-98E9-8CDDFCB9FE61}" type="pres">
      <dgm:prSet presAssocID="{544C47E0-BE69-464E-BDC8-92924835DACA}" presName="textNode" presStyleLbl="node1" presStyleIdx="1" presStyleCnt="6">
        <dgm:presLayoutVars>
          <dgm:bulletEnabled val="1"/>
        </dgm:presLayoutVars>
      </dgm:prSet>
      <dgm:spPr/>
    </dgm:pt>
    <dgm:pt modelId="{78AC02D8-304C-EF47-961C-9F3521C99F79}" type="pres">
      <dgm:prSet presAssocID="{BF1F36E6-501C-A74D-B5C6-DB51C36F5E09}" presName="sibTrans" presStyleCnt="0"/>
      <dgm:spPr/>
    </dgm:pt>
    <dgm:pt modelId="{31CDD01E-D3FB-D34D-BF30-91C90AE05EBD}" type="pres">
      <dgm:prSet presAssocID="{75A921EC-B040-0447-9F54-BED0252B8BBC}" presName="textNode" presStyleLbl="node1" presStyleIdx="2" presStyleCnt="6">
        <dgm:presLayoutVars>
          <dgm:bulletEnabled val="1"/>
        </dgm:presLayoutVars>
      </dgm:prSet>
      <dgm:spPr/>
    </dgm:pt>
    <dgm:pt modelId="{2A5D4772-7F10-904A-B809-AB46C95B849C}" type="pres">
      <dgm:prSet presAssocID="{4F8BFA4B-AF7D-A644-8CB8-0FC1D8D7624B}" presName="sibTrans" presStyleCnt="0"/>
      <dgm:spPr/>
    </dgm:pt>
    <dgm:pt modelId="{F02F6BB9-B707-8949-A842-88958541566A}" type="pres">
      <dgm:prSet presAssocID="{F57CF7A8-CAAB-1949-B87A-AD48BC1EBED8}" presName="textNode" presStyleLbl="node1" presStyleIdx="3" presStyleCnt="6">
        <dgm:presLayoutVars>
          <dgm:bulletEnabled val="1"/>
        </dgm:presLayoutVars>
      </dgm:prSet>
      <dgm:spPr/>
    </dgm:pt>
    <dgm:pt modelId="{A040484E-FDA0-CF40-9747-726BB87A468D}" type="pres">
      <dgm:prSet presAssocID="{31AFB1D2-E84A-7048-AAB8-E823F9392DBC}" presName="sibTrans" presStyleCnt="0"/>
      <dgm:spPr/>
    </dgm:pt>
    <dgm:pt modelId="{50BAC8F0-EA25-A84A-8AA0-28A8799B5D12}" type="pres">
      <dgm:prSet presAssocID="{0DE4151A-BFBA-9446-B9D4-1CF920A56785}" presName="textNode" presStyleLbl="node1" presStyleIdx="4" presStyleCnt="6">
        <dgm:presLayoutVars>
          <dgm:bulletEnabled val="1"/>
        </dgm:presLayoutVars>
      </dgm:prSet>
      <dgm:spPr/>
    </dgm:pt>
    <dgm:pt modelId="{50672A22-7A3A-204E-B05E-4753002F5652}" type="pres">
      <dgm:prSet presAssocID="{8951C1DB-F099-4A4E-96FD-DA0ACD25E45B}" presName="sibTrans" presStyleCnt="0"/>
      <dgm:spPr/>
    </dgm:pt>
    <dgm:pt modelId="{50E431CA-7AE9-9348-90E5-7188FD004E20}" type="pres">
      <dgm:prSet presAssocID="{67FD8716-DFE3-6144-AAB0-8278CF377B30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5CA54807-01E5-A24C-88C5-B9C9F483AAEB}" srcId="{84E9F71D-AF73-D54C-90FE-974E9C6CFCA9}" destId="{75A921EC-B040-0447-9F54-BED0252B8BBC}" srcOrd="2" destOrd="0" parTransId="{78C057BD-A63A-3140-B082-F27E31E66E99}" sibTransId="{4F8BFA4B-AF7D-A644-8CB8-0FC1D8D7624B}"/>
    <dgm:cxn modelId="{8645AC11-7271-5E43-9E5F-CC7DA9D3DB04}" srcId="{84E9F71D-AF73-D54C-90FE-974E9C6CFCA9}" destId="{0DE4151A-BFBA-9446-B9D4-1CF920A56785}" srcOrd="4" destOrd="0" parTransId="{DE8721A8-A37A-BF46-BF76-45302DB753A6}" sibTransId="{8951C1DB-F099-4A4E-96FD-DA0ACD25E45B}"/>
    <dgm:cxn modelId="{F554042D-B6AF-8540-B467-16A59D001D93}" srcId="{84E9F71D-AF73-D54C-90FE-974E9C6CFCA9}" destId="{67FD8716-DFE3-6144-AAB0-8278CF377B30}" srcOrd="5" destOrd="0" parTransId="{1CDA86A5-4DD8-814E-92CD-C0DDF9FF915C}" sibTransId="{734A488F-1818-4E44-B9D6-74961673AAB7}"/>
    <dgm:cxn modelId="{21DF1F4E-1403-5A4D-86E7-DD2152DA4955}" srcId="{84E9F71D-AF73-D54C-90FE-974E9C6CFCA9}" destId="{544C47E0-BE69-464E-BDC8-92924835DACA}" srcOrd="1" destOrd="0" parTransId="{865E7787-9B8A-C742-A4F3-5F3B34853D4D}" sibTransId="{BF1F36E6-501C-A74D-B5C6-DB51C36F5E09}"/>
    <dgm:cxn modelId="{960D0B5C-2B5F-8243-A95A-A1EAA9E2AA3E}" srcId="{84E9F71D-AF73-D54C-90FE-974E9C6CFCA9}" destId="{DF0F3E3E-9B48-C24E-912D-268AB6189861}" srcOrd="0" destOrd="0" parTransId="{9322D3FB-FE3D-5448-BE30-E8CCE73C6148}" sibTransId="{B306F737-1BD3-2044-9E79-80D565D38077}"/>
    <dgm:cxn modelId="{4444B380-4FF5-DB42-AD78-5C2C8D0F69DA}" type="presOf" srcId="{67FD8716-DFE3-6144-AAB0-8278CF377B30}" destId="{50E431CA-7AE9-9348-90E5-7188FD004E20}" srcOrd="0" destOrd="0" presId="urn:microsoft.com/office/officeart/2005/8/layout/hProcess9"/>
    <dgm:cxn modelId="{D7EAC88B-CA69-BE45-8603-6AC4098B0692}" type="presOf" srcId="{544C47E0-BE69-464E-BDC8-92924835DACA}" destId="{C510FCED-2F45-0340-98E9-8CDDFCB9FE61}" srcOrd="0" destOrd="0" presId="urn:microsoft.com/office/officeart/2005/8/layout/hProcess9"/>
    <dgm:cxn modelId="{C6031DB2-4F93-2E44-B354-A52098BB845E}" type="presOf" srcId="{0DE4151A-BFBA-9446-B9D4-1CF920A56785}" destId="{50BAC8F0-EA25-A84A-8AA0-28A8799B5D12}" srcOrd="0" destOrd="0" presId="urn:microsoft.com/office/officeart/2005/8/layout/hProcess9"/>
    <dgm:cxn modelId="{0DFA6ACE-0B45-0449-AF30-F379783C6961}" type="presOf" srcId="{F57CF7A8-CAAB-1949-B87A-AD48BC1EBED8}" destId="{F02F6BB9-B707-8949-A842-88958541566A}" srcOrd="0" destOrd="0" presId="urn:microsoft.com/office/officeart/2005/8/layout/hProcess9"/>
    <dgm:cxn modelId="{8C5483D4-63B1-1643-9C5B-279F2ECF3E1C}" type="presOf" srcId="{84E9F71D-AF73-D54C-90FE-974E9C6CFCA9}" destId="{30C43154-CA7F-5948-85DB-638A015B6FF2}" srcOrd="0" destOrd="0" presId="urn:microsoft.com/office/officeart/2005/8/layout/hProcess9"/>
    <dgm:cxn modelId="{3598EDD9-1407-5642-9530-1F066CAF026F}" type="presOf" srcId="{75A921EC-B040-0447-9F54-BED0252B8BBC}" destId="{31CDD01E-D3FB-D34D-BF30-91C90AE05EBD}" srcOrd="0" destOrd="0" presId="urn:microsoft.com/office/officeart/2005/8/layout/hProcess9"/>
    <dgm:cxn modelId="{30A34ADD-7D01-104B-8899-42A09ED20664}" type="presOf" srcId="{DF0F3E3E-9B48-C24E-912D-268AB6189861}" destId="{7A3DD118-8DA2-024A-8705-9625D53BA9E1}" srcOrd="0" destOrd="0" presId="urn:microsoft.com/office/officeart/2005/8/layout/hProcess9"/>
    <dgm:cxn modelId="{819D98F6-FA67-C248-896B-228F6AE1641C}" srcId="{84E9F71D-AF73-D54C-90FE-974E9C6CFCA9}" destId="{F57CF7A8-CAAB-1949-B87A-AD48BC1EBED8}" srcOrd="3" destOrd="0" parTransId="{317A4672-48C2-1E46-A3A4-4FE364CE2CCF}" sibTransId="{31AFB1D2-E84A-7048-AAB8-E823F9392DBC}"/>
    <dgm:cxn modelId="{D6CFA54F-4FB3-3943-A788-680D02A2146C}" type="presParOf" srcId="{30C43154-CA7F-5948-85DB-638A015B6FF2}" destId="{EC753515-7036-A845-833D-26F60470E7B5}" srcOrd="0" destOrd="0" presId="urn:microsoft.com/office/officeart/2005/8/layout/hProcess9"/>
    <dgm:cxn modelId="{F54ADC83-C5D0-394E-83FB-7A720D450C08}" type="presParOf" srcId="{30C43154-CA7F-5948-85DB-638A015B6FF2}" destId="{F55B5040-5B30-CF43-848E-CD964D7FD831}" srcOrd="1" destOrd="0" presId="urn:microsoft.com/office/officeart/2005/8/layout/hProcess9"/>
    <dgm:cxn modelId="{A0A4D551-B4E9-8D41-99DD-24D51C635CFE}" type="presParOf" srcId="{F55B5040-5B30-CF43-848E-CD964D7FD831}" destId="{7A3DD118-8DA2-024A-8705-9625D53BA9E1}" srcOrd="0" destOrd="0" presId="urn:microsoft.com/office/officeart/2005/8/layout/hProcess9"/>
    <dgm:cxn modelId="{F29CBA91-0493-194F-A78F-C5BAC02213E7}" type="presParOf" srcId="{F55B5040-5B30-CF43-848E-CD964D7FD831}" destId="{FFDE6D63-871B-4F47-9E57-190C8BA1208A}" srcOrd="1" destOrd="0" presId="urn:microsoft.com/office/officeart/2005/8/layout/hProcess9"/>
    <dgm:cxn modelId="{25792BE3-6081-2D40-981D-EA54E4A94426}" type="presParOf" srcId="{F55B5040-5B30-CF43-848E-CD964D7FD831}" destId="{C510FCED-2F45-0340-98E9-8CDDFCB9FE61}" srcOrd="2" destOrd="0" presId="urn:microsoft.com/office/officeart/2005/8/layout/hProcess9"/>
    <dgm:cxn modelId="{AD13C0AA-F952-2548-A807-F88D60BF946F}" type="presParOf" srcId="{F55B5040-5B30-CF43-848E-CD964D7FD831}" destId="{78AC02D8-304C-EF47-961C-9F3521C99F79}" srcOrd="3" destOrd="0" presId="urn:microsoft.com/office/officeart/2005/8/layout/hProcess9"/>
    <dgm:cxn modelId="{482E8005-E3F5-BC43-B376-5EA1C56BDFD2}" type="presParOf" srcId="{F55B5040-5B30-CF43-848E-CD964D7FD831}" destId="{31CDD01E-D3FB-D34D-BF30-91C90AE05EBD}" srcOrd="4" destOrd="0" presId="urn:microsoft.com/office/officeart/2005/8/layout/hProcess9"/>
    <dgm:cxn modelId="{8990FF11-D492-3743-A81C-AA49086128D7}" type="presParOf" srcId="{F55B5040-5B30-CF43-848E-CD964D7FD831}" destId="{2A5D4772-7F10-904A-B809-AB46C95B849C}" srcOrd="5" destOrd="0" presId="urn:microsoft.com/office/officeart/2005/8/layout/hProcess9"/>
    <dgm:cxn modelId="{377B9355-B3CB-F14E-AD7D-F00DE65FA2C8}" type="presParOf" srcId="{F55B5040-5B30-CF43-848E-CD964D7FD831}" destId="{F02F6BB9-B707-8949-A842-88958541566A}" srcOrd="6" destOrd="0" presId="urn:microsoft.com/office/officeart/2005/8/layout/hProcess9"/>
    <dgm:cxn modelId="{BF46B538-D328-E043-BA82-A1B508714F76}" type="presParOf" srcId="{F55B5040-5B30-CF43-848E-CD964D7FD831}" destId="{A040484E-FDA0-CF40-9747-726BB87A468D}" srcOrd="7" destOrd="0" presId="urn:microsoft.com/office/officeart/2005/8/layout/hProcess9"/>
    <dgm:cxn modelId="{ED0876D5-3087-7848-964C-289305F59DCB}" type="presParOf" srcId="{F55B5040-5B30-CF43-848E-CD964D7FD831}" destId="{50BAC8F0-EA25-A84A-8AA0-28A8799B5D12}" srcOrd="8" destOrd="0" presId="urn:microsoft.com/office/officeart/2005/8/layout/hProcess9"/>
    <dgm:cxn modelId="{5AE5E060-28FF-6744-A5EA-3F00B30BA608}" type="presParOf" srcId="{F55B5040-5B30-CF43-848E-CD964D7FD831}" destId="{50672A22-7A3A-204E-B05E-4753002F5652}" srcOrd="9" destOrd="0" presId="urn:microsoft.com/office/officeart/2005/8/layout/hProcess9"/>
    <dgm:cxn modelId="{FF84F814-477D-534E-86F6-179C574EAE01}" type="presParOf" srcId="{F55B5040-5B30-CF43-848E-CD964D7FD831}" destId="{50E431CA-7AE9-9348-90E5-7188FD004E2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53515-7036-A845-833D-26F60470E7B5}">
      <dsp:nvSpPr>
        <dsp:cNvPr id="0" name=""/>
        <dsp:cNvSpPr/>
      </dsp:nvSpPr>
      <dsp:spPr>
        <a:xfrm>
          <a:off x="759856" y="0"/>
          <a:ext cx="8611711" cy="36491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DD118-8DA2-024A-8705-9625D53BA9E1}">
      <dsp:nvSpPr>
        <dsp:cNvPr id="0" name=""/>
        <dsp:cNvSpPr/>
      </dsp:nvSpPr>
      <dsp:spPr>
        <a:xfrm>
          <a:off x="2782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Greyscaling</a:t>
          </a:r>
          <a:endParaRPr lang="en-TW" sz="1700" kern="1200"/>
        </a:p>
      </dsp:txBody>
      <dsp:txXfrm>
        <a:off x="74036" y="1165993"/>
        <a:ext cx="1477629" cy="1317145"/>
      </dsp:txXfrm>
    </dsp:sp>
    <dsp:sp modelId="{C510FCED-2F45-0340-98E9-8CDDFCB9FE61}">
      <dsp:nvSpPr>
        <dsp:cNvPr id="0" name=""/>
        <dsp:cNvSpPr/>
      </dsp:nvSpPr>
      <dsp:spPr>
        <a:xfrm>
          <a:off x="1703927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Initialization of FFT Input</a:t>
          </a:r>
          <a:endParaRPr lang="en-TW" sz="1700" kern="1200" dirty="0"/>
        </a:p>
      </dsp:txBody>
      <dsp:txXfrm>
        <a:off x="1775181" y="1165993"/>
        <a:ext cx="1477629" cy="1317145"/>
      </dsp:txXfrm>
    </dsp:sp>
    <dsp:sp modelId="{31CDD01E-D3FB-D34D-BF30-91C90AE05EBD}">
      <dsp:nvSpPr>
        <dsp:cNvPr id="0" name=""/>
        <dsp:cNvSpPr/>
      </dsp:nvSpPr>
      <dsp:spPr>
        <a:xfrm>
          <a:off x="3405071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Processing the FFT Along Rows</a:t>
          </a:r>
          <a:endParaRPr lang="en-TW" sz="1700" kern="1200"/>
        </a:p>
      </dsp:txBody>
      <dsp:txXfrm>
        <a:off x="3476325" y="1165993"/>
        <a:ext cx="1477629" cy="1317145"/>
      </dsp:txXfrm>
    </dsp:sp>
    <dsp:sp modelId="{F02F6BB9-B707-8949-A842-88958541566A}">
      <dsp:nvSpPr>
        <dsp:cNvPr id="0" name=""/>
        <dsp:cNvSpPr/>
      </dsp:nvSpPr>
      <dsp:spPr>
        <a:xfrm>
          <a:off x="5106215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Processing the FFT Along Columns</a:t>
          </a:r>
          <a:endParaRPr lang="en-TW" sz="1700" kern="1200"/>
        </a:p>
      </dsp:txBody>
      <dsp:txXfrm>
        <a:off x="5177469" y="1165993"/>
        <a:ext cx="1477629" cy="1317145"/>
      </dsp:txXfrm>
    </dsp:sp>
    <dsp:sp modelId="{50BAC8F0-EA25-A84A-8AA0-28A8799B5D12}">
      <dsp:nvSpPr>
        <dsp:cNvPr id="0" name=""/>
        <dsp:cNvSpPr/>
      </dsp:nvSpPr>
      <dsp:spPr>
        <a:xfrm>
          <a:off x="6807360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Centering the Frequency</a:t>
          </a:r>
          <a:endParaRPr lang="en-TW" sz="1700" kern="1200"/>
        </a:p>
      </dsp:txBody>
      <dsp:txXfrm>
        <a:off x="6878614" y="1165993"/>
        <a:ext cx="1477629" cy="1317145"/>
      </dsp:txXfrm>
    </dsp:sp>
    <dsp:sp modelId="{50E431CA-7AE9-9348-90E5-7188FD004E20}">
      <dsp:nvSpPr>
        <dsp:cNvPr id="0" name=""/>
        <dsp:cNvSpPr/>
      </dsp:nvSpPr>
      <dsp:spPr>
        <a:xfrm>
          <a:off x="8508504" y="1094739"/>
          <a:ext cx="1620137" cy="1459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Calculate Maximum Magnitude and Normalize</a:t>
          </a:r>
          <a:endParaRPr lang="en-TW" sz="1700" kern="1200"/>
        </a:p>
      </dsp:txBody>
      <dsp:txXfrm>
        <a:off x="8579758" y="1165993"/>
        <a:ext cx="1477629" cy="1317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0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2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35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4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54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38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09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2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2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9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0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1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7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4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3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9833-861A-B07C-F16D-25AD1A7A7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  <a:latin typeface="Ubuntu" panose="020F0502020204030204" pitchFamily="34" charset="0"/>
              </a:rPr>
              <a:t>Implementing CUDA Code for Fast Fourier Transform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0A5A3-C90A-EED4-DA08-15C8AFB9B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5167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5532-80B8-FCAE-1F40-83461B29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FFT Along Columns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2DF5B-04B5-784D-AF21-FDB78F2B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sz="1800" dirty="0"/>
              <a:t>Perform the same operation on columns</a:t>
            </a:r>
          </a:p>
        </p:txBody>
      </p:sp>
    </p:spTree>
    <p:extLst>
      <p:ext uri="{BB962C8B-B14F-4D97-AF65-F5344CB8AC3E}">
        <p14:creationId xmlns:p14="http://schemas.microsoft.com/office/powerpoint/2010/main" val="227531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EB64-ADB1-A4CD-21DB-9FC48A60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the Frequency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D086E-BE4A-72F1-6F9D-E8E8C9F3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zero frequency appears at the center of the image.</a:t>
            </a:r>
          </a:p>
          <a:p>
            <a:r>
              <a:rPr lang="en-US" sz="1800" dirty="0"/>
              <a:t>This makes the spectrum more intuitive to analyze visually, placing low frequencies in the center and high frequencies toward the edges.</a:t>
            </a:r>
            <a:endParaRPr lang="en-TW" sz="1800" dirty="0"/>
          </a:p>
        </p:txBody>
      </p:sp>
    </p:spTree>
    <p:extLst>
      <p:ext uri="{BB962C8B-B14F-4D97-AF65-F5344CB8AC3E}">
        <p14:creationId xmlns:p14="http://schemas.microsoft.com/office/powerpoint/2010/main" val="356087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BA08-31B2-9655-0FCF-40037793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Maximum Magnitude and Normalize</a:t>
            </a:r>
            <a:endParaRPr lang="en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6D815-03FD-444E-8372-28DB68942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magnitude of each complex frequency component: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Apply a log transform to the magnitudes: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This reduces the dynamic range, making subtle frequencies more visible.</a:t>
                </a:r>
              </a:p>
              <a:p>
                <a:r>
                  <a:rPr lang="en-US" dirty="0"/>
                  <a:t>Find the maximum log-magnitude to normalize all values into a [0, 255] range.</a:t>
                </a:r>
              </a:p>
              <a:p>
                <a:r>
                  <a:rPr lang="en-US" dirty="0"/>
                  <a:t>Store these normalized values into the output image.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86D815-03FD-444E-8372-28DB68942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6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2BD9-1B4A-D303-3241-9DE3D4DB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TW" dirty="0"/>
              <a:t>Calculate Complex numbers in cuda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3426C7-94CA-968C-E0DD-9797709D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131475"/>
            <a:ext cx="6897878" cy="46043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5F59D3-66F6-E172-08BC-D462AAADD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cuFloatComplex</a:t>
            </a:r>
            <a:r>
              <a:rPr lang="en-US" dirty="0"/>
              <a:t> is a CUDA type representing a complex number with single-precision floating-point components. It stores the real part in x and the imaginary part in y.</a:t>
            </a:r>
          </a:p>
        </p:txBody>
      </p:sp>
    </p:spTree>
    <p:extLst>
      <p:ext uri="{BB962C8B-B14F-4D97-AF65-F5344CB8AC3E}">
        <p14:creationId xmlns:p14="http://schemas.microsoft.com/office/powerpoint/2010/main" val="385468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192B-E77E-D713-7A50-E9244A7D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TW" dirty="0"/>
              <a:t>Greyscale kernel</a:t>
            </a:r>
          </a:p>
        </p:txBody>
      </p:sp>
      <p:pic>
        <p:nvPicPr>
          <p:cNvPr id="5" name="Content Placeholder 4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2DF8D7C6-2F27-814E-6724-0A0CB84B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88" y="1060805"/>
            <a:ext cx="6134823" cy="21625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 descr="A computer code with text&#10;&#10;Description automatically generated">
            <a:extLst>
              <a:ext uri="{FF2B5EF4-FFF2-40B4-BE49-F238E27FC236}">
                <a16:creationId xmlns:a16="http://schemas.microsoft.com/office/drawing/2014/main" id="{55E8C1E4-478E-4275-B275-9F51A1D42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0" y="3991717"/>
            <a:ext cx="6137206" cy="141155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71988E-921B-1C7A-7659-A50298311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A total of 32 x 32 = 1024 threads are launched.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want to utilize maximum threads within a block.</a:t>
            </a:r>
          </a:p>
          <a:p>
            <a:r>
              <a:rPr lang="en-US" dirty="0">
                <a:solidFill>
                  <a:srgbClr val="FF0000"/>
                </a:solidFill>
              </a:rPr>
              <a:t>Coalesced memory accesses</a:t>
            </a:r>
          </a:p>
        </p:txBody>
      </p:sp>
    </p:spTree>
    <p:extLst>
      <p:ext uri="{BB962C8B-B14F-4D97-AF65-F5344CB8AC3E}">
        <p14:creationId xmlns:p14="http://schemas.microsoft.com/office/powerpoint/2010/main" val="35934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C9E7-FBB9-620D-F09A-EB02C3AD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b="1" dirty="0" err="1"/>
              <a:t>init_fft_data</a:t>
            </a:r>
            <a:endParaRPr lang="en-TW" dirty="0"/>
          </a:p>
        </p:txBody>
      </p:sp>
      <p:pic>
        <p:nvPicPr>
          <p:cNvPr id="5" name="Content Placeholder 4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61FD2089-4DAB-A92B-E7C6-6C63E88C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6" y="969479"/>
            <a:ext cx="6323792" cy="235561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BB010D-9ACE-A885-A91D-340D3571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4590472"/>
            <a:ext cx="6319630" cy="60036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3BECF4-0D83-E015-1212-2BE9CDBD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Write the </a:t>
            </a:r>
            <a:r>
              <a:rPr lang="en-US" dirty="0" err="1"/>
              <a:t>grayscaled</a:t>
            </a:r>
            <a:r>
              <a:rPr lang="en-US" dirty="0"/>
              <a:t> pixels into complex numbers and zero-pad the array to dimensions that are powers of 2.</a:t>
            </a:r>
          </a:p>
          <a:p>
            <a:r>
              <a:rPr lang="en-US" dirty="0"/>
              <a:t>Coalesced memory access for row-wise operations</a:t>
            </a:r>
          </a:p>
        </p:txBody>
      </p:sp>
    </p:spTree>
    <p:extLst>
      <p:ext uri="{BB962C8B-B14F-4D97-AF65-F5344CB8AC3E}">
        <p14:creationId xmlns:p14="http://schemas.microsoft.com/office/powerpoint/2010/main" val="267255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179F-0A8B-398F-1F9E-FF610353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96" y="1030288"/>
            <a:ext cx="4353430" cy="10355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bit_reversal_reorder_kernel_all</a:t>
            </a:r>
            <a:endParaRPr lang="en-TW" dirty="0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74BB8FF-5ADF-4575-C3E1-E60B3831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7" y="1420905"/>
            <a:ext cx="5752740" cy="2559968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75DAC7-6C9D-4242-DE3E-5B2CCE1E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794" y="2142067"/>
            <a:ext cx="4353431" cy="3649133"/>
          </a:xfrm>
        </p:spPr>
        <p:txBody>
          <a:bodyPr>
            <a:normAutofit/>
          </a:bodyPr>
          <a:lstStyle/>
          <a:p>
            <a:r>
              <a:rPr lang="en-US" dirty="0"/>
              <a:t>Performs bit-reversal indexing for the FFT reordering step on all rows with one kernel launch.</a:t>
            </a:r>
          </a:p>
          <a:p>
            <a:r>
              <a:rPr lang="en-US" dirty="0"/>
              <a:t>Reading from input[</a:t>
            </a:r>
            <a:r>
              <a:rPr lang="en-US" dirty="0" err="1"/>
              <a:t>idx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* width] is coalesced since </a:t>
            </a:r>
            <a:r>
              <a:rPr lang="en-US" dirty="0" err="1"/>
              <a:t>idx</a:t>
            </a:r>
            <a:r>
              <a:rPr lang="en-US" dirty="0"/>
              <a:t> moves linearly across a row.</a:t>
            </a:r>
          </a:p>
          <a:p>
            <a:r>
              <a:rPr lang="en-US" dirty="0"/>
              <a:t>Writing to the FFT output array is not coalesced, since </a:t>
            </a:r>
            <a:r>
              <a:rPr lang="en-US" dirty="0" err="1"/>
              <a:t>bit_reversed_indices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] might store </a:t>
            </a:r>
            <a:r>
              <a:rPr lang="en-US" dirty="0" err="1"/>
              <a:t>uncontiguous</a:t>
            </a:r>
            <a:r>
              <a:rPr lang="en-US" dirty="0"/>
              <a:t>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A77B51-9DC8-2959-7BAB-BD139C9A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8" y="4596748"/>
            <a:ext cx="5617498" cy="224699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78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08C3-B1B9-1170-1749-97A584A6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TW" dirty="0"/>
              <a:t>ft_rows_kernel_all(For large images)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40BC4D-43C7-6710-758D-91D5BF020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Performs FFT row-wise.</a:t>
            </a:r>
          </a:p>
          <a:p>
            <a:r>
              <a:rPr lang="en-US" dirty="0"/>
              <a:t>Reads/writes data directly from global memory.(Not enough shared memory if the row contains a large amount of data)</a:t>
            </a:r>
          </a:p>
          <a:p>
            <a:endParaRPr lang="en-US" dirty="0"/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983FF0C-351B-2138-A45B-A7ECCF7D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704187"/>
            <a:ext cx="5447070" cy="51202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13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06B3-FEFF-6BF0-D8D0-535777A3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TW" dirty="0"/>
              <a:t>ft_rows_kernel_shared(For small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64E40-DE40-BEF3-DC68-DE9FC3EC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Same operation as fft_rows_kernel_all() but with shared memory</a:t>
            </a:r>
          </a:p>
          <a:p>
            <a:r>
              <a:rPr lang="en-US" dirty="0"/>
              <a:t>The use of shared memory greatly improves performance.</a:t>
            </a:r>
            <a:endParaRPr lang="en-TW" dirty="0"/>
          </a:p>
          <a:p>
            <a:r>
              <a:rPr lang="en-US" dirty="0"/>
              <a:t>The kernel loads an entire row (or a chunk of it) into shared memory in a coalesced manner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623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5E8C-D470-0979-F71F-69F7EF4D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TW" dirty="0"/>
              <a:t>ranspose_kernel_tile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E24CDBF-9638-B1B7-948F-8B403979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Transposes the matrix so now columns are in row-major order to ensure coalesced access.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9D37065-45D3-4F2D-FDA2-5C41FA3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072763"/>
            <a:ext cx="5447070" cy="23830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79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C699-FB0A-4EFF-991B-9F3033D4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strike="noStrike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FFT Introduction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86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73F3-F72C-F65A-2401-CCCCEFA4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 err="1"/>
              <a:t>center_frequency_kernel</a:t>
            </a:r>
            <a:endParaRPr lang="en-TW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EA6896-6C30-DA0F-F83A-0DA025D7A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Re-centers the frequency components by swapping quadrants.</a:t>
            </a:r>
          </a:p>
          <a:p>
            <a:r>
              <a:rPr lang="en-US" dirty="0"/>
              <a:t>Reads and writes are performed in a manner that tries to load contiguous chunks for each warp. The data swapping involves reading from four symmetrical positions.</a:t>
            </a:r>
          </a:p>
        </p:txBody>
      </p:sp>
      <p:pic>
        <p:nvPicPr>
          <p:cNvPr id="5" name="Content Placeholder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E4060558-D6F7-85AA-13E7-07667A0B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1255703"/>
            <a:ext cx="5447070" cy="401721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28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759D-48FD-5259-3384-B64BA036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 err="1"/>
              <a:t>compute_max_val_kernel</a:t>
            </a:r>
            <a:endParaRPr lang="en-TW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439DBF5-A126-98A4-D460-5FF8E9BE9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Finds the maximum magnitude (in log scale) to normalize the output.</a:t>
            </a:r>
          </a:p>
          <a:p>
            <a:r>
              <a:rPr lang="en-US" dirty="0"/>
              <a:t>By using </a:t>
            </a:r>
            <a:r>
              <a:rPr lang="en-US" dirty="0" err="1"/>
              <a:t>atomicMax</a:t>
            </a:r>
            <a:r>
              <a:rPr lang="en-US" dirty="0"/>
              <a:t>, each thread’s attempt to update the global maximum is executed atomically.</a:t>
            </a:r>
          </a:p>
        </p:txBody>
      </p:sp>
      <p:pic>
        <p:nvPicPr>
          <p:cNvPr id="5" name="Content Placeholder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ED023A37-76A9-7BA5-536C-D421548E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0" y="2447249"/>
            <a:ext cx="5447070" cy="16341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62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5B2E-02E3-21FA-AAE6-0BB5287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Result and analysis</a:t>
            </a:r>
          </a:p>
        </p:txBody>
      </p:sp>
    </p:spTree>
    <p:extLst>
      <p:ext uri="{BB962C8B-B14F-4D97-AF65-F5344CB8AC3E}">
        <p14:creationId xmlns:p14="http://schemas.microsoft.com/office/powerpoint/2010/main" val="277933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69C1-31D1-6A39-F940-9A6BDE93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Performing fft on an image</a:t>
            </a:r>
          </a:p>
        </p:txBody>
      </p:sp>
      <p:pic>
        <p:nvPicPr>
          <p:cNvPr id="5" name="Content Placeholder 4" descr="A light shining on a grey background&#10;&#10;Description automatically generated">
            <a:extLst>
              <a:ext uri="{FF2B5EF4-FFF2-40B4-BE49-F238E27FC236}">
                <a16:creationId xmlns:a16="http://schemas.microsoft.com/office/drawing/2014/main" id="{F7241663-5C79-2ECF-276E-A3355562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3959" y="3257336"/>
            <a:ext cx="4193267" cy="2777359"/>
          </a:xfrm>
        </p:spPr>
      </p:pic>
      <p:pic>
        <p:nvPicPr>
          <p:cNvPr id="7" name="Picture 6" descr="A pile of colorful candies&#10;&#10;Description automatically generated">
            <a:extLst>
              <a:ext uri="{FF2B5EF4-FFF2-40B4-BE49-F238E27FC236}">
                <a16:creationId xmlns:a16="http://schemas.microsoft.com/office/drawing/2014/main" id="{0108749F-FA33-E636-A015-E44462D8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257336"/>
            <a:ext cx="4193267" cy="277777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1226AA4-F3DF-BC6D-2EFB-3BECC8B40E08}"/>
              </a:ext>
            </a:extLst>
          </p:cNvPr>
          <p:cNvSpPr/>
          <p:nvPr/>
        </p:nvSpPr>
        <p:spPr>
          <a:xfrm>
            <a:off x="5252749" y="4479760"/>
            <a:ext cx="997527" cy="332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3749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09FB-9EEB-9A57-A73C-E6F878EA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D218-3383-922A-BF42-264D4A1A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>
                <a:latin typeface="Rockwell" panose="02060603020205020403" pitchFamily="18" charset="77"/>
              </a:rPr>
              <a:t>FFT Image: </a:t>
            </a:r>
            <a:r>
              <a:rPr lang="en-US" b="0" i="0" u="none" strike="noStrike" dirty="0">
                <a:effectLst/>
                <a:latin typeface="Source Sans Pro" panose="020F0502020204030204" pitchFamily="34" charset="0"/>
              </a:rPr>
              <a:t>https://ww2.mathworks.cn/discovery/</a:t>
            </a:r>
            <a:r>
              <a:rPr lang="en-US" b="0" i="0" u="none" strike="noStrike" dirty="0" err="1">
                <a:effectLst/>
                <a:latin typeface="Source Sans Pro" panose="020F0502020204030204" pitchFamily="34" charset="0"/>
              </a:rPr>
              <a:t>fft.html</a:t>
            </a:r>
            <a:endParaRPr lang="en-US" b="0" i="0" u="none" strike="noStrike" dirty="0">
              <a:effectLst/>
              <a:latin typeface="Source Sans Pro" panose="020F0502020204030204" pitchFamily="34" charset="0"/>
            </a:endParaRPr>
          </a:p>
          <a:p>
            <a:r>
              <a:rPr lang="en-TW" dirty="0"/>
              <a:t>Nvidia Cuda Logo: </a:t>
            </a:r>
            <a:r>
              <a:rPr lang="en-US" b="0" i="0" u="none" strike="noStrike" dirty="0">
                <a:effectLst/>
                <a:latin typeface="Source Sans Pro" panose="020B0503030403020204" pitchFamily="34" charset="0"/>
              </a:rPr>
              <a:t>https://</a:t>
            </a:r>
            <a:r>
              <a:rPr lang="en-US" b="0" i="0" u="none" strike="noStrike" dirty="0" err="1">
                <a:effectLst/>
                <a:latin typeface="Source Sans Pro" panose="020B0503030403020204" pitchFamily="34" charset="0"/>
              </a:rPr>
              <a:t>en.wikipedia.org</a:t>
            </a:r>
            <a:r>
              <a:rPr lang="en-US" b="0" i="0" u="none" strike="noStrike" dirty="0">
                <a:effectLst/>
                <a:latin typeface="Source Sans Pro" panose="020B0503030403020204" pitchFamily="34" charset="0"/>
              </a:rPr>
              <a:t>/wiki/CUDA#/media/</a:t>
            </a:r>
            <a:r>
              <a:rPr lang="en-US" b="0" i="0" u="none" strike="noStrike" dirty="0" err="1">
                <a:effectLst/>
                <a:latin typeface="Source Sans Pro" panose="020B0503030403020204" pitchFamily="34" charset="0"/>
              </a:rPr>
              <a:t>File:Nvidia_CUDA_Logo.jpg</a:t>
            </a:r>
            <a:endParaRPr lang="en-US" b="0" i="0" u="none" strike="noStrike" dirty="0">
              <a:effectLst/>
              <a:latin typeface="Source Sans Pro" panose="020B0503030403020204" pitchFamily="34" charset="0"/>
            </a:endParaRP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725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17B8-C18B-09F8-DC07-B418547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effectLst/>
                <a:latin typeface="Ubuntu" panose="020B0504030602030204" pitchFamily="34" charset="0"/>
              </a:rPr>
              <a:t>Pseudo-Code for FFT</a:t>
            </a:r>
            <a:endParaRPr lang="en-TW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3387EC-2937-4DDF-7E95-3D221EBC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 fontScale="92500"/>
          </a:bodyPr>
          <a:lstStyle/>
          <a:p>
            <a:r>
              <a:rPr lang="en-US" b="1" i="0" u="none" strike="noStrike" dirty="0">
                <a:effectLst/>
                <a:latin typeface="Ubuntu" panose="020B0504030602030204" pitchFamily="34" charset="0"/>
              </a:rPr>
              <a:t>BIT-REVERSE-COPY(a, A):</a:t>
            </a:r>
          </a:p>
          <a:p>
            <a:pPr lvl="1"/>
            <a:r>
              <a:rPr lang="en-US" b="0" i="0" u="none" strike="noStrike" dirty="0">
                <a:effectLst/>
                <a:latin typeface="Source Sans Pro" panose="020B0503030403020204" pitchFamily="34" charset="0"/>
              </a:rPr>
              <a:t>Rearranges the input array so that elements are indexed by the reversed binary representation of their original index. This prepares the data for the FFT’s butterfly calculations.</a:t>
            </a:r>
          </a:p>
          <a:p>
            <a:r>
              <a:rPr lang="en-US" b="1" i="0" u="none" strike="noStrike" dirty="0">
                <a:effectLst/>
                <a:latin typeface="Ubuntu" panose="020B0504030602030204" pitchFamily="34" charset="0"/>
              </a:rPr>
              <a:t>For Loops:</a:t>
            </a:r>
            <a:endParaRPr lang="en-US" b="1" dirty="0">
              <a:latin typeface="Ubuntu" panose="020B0504030602030204" pitchFamily="34" charset="0"/>
            </a:endParaRPr>
          </a:p>
          <a:p>
            <a:pPr lvl="1"/>
            <a:r>
              <a:rPr lang="en-US" b="0" i="0" u="none" strike="noStrike" dirty="0">
                <a:effectLst/>
                <a:latin typeface="Source Sans Pro" panose="020B0503030403020204" pitchFamily="34" charset="0"/>
              </a:rPr>
              <a:t>Executes a series of layered butterfly computations, progressively merging results until it produces the final frequency-domain transformation in O(n log n) time.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DFCDEE8A-3EED-88CD-99DC-C0B1B7DE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978224"/>
            <a:ext cx="6095593" cy="47393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70BB-796D-2F0D-4EA0-12B4F067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FFT 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6000-52E2-B333-1237-2DC078987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Input and output for performing an FFT on a single row:</a:t>
            </a:r>
          </a:p>
          <a:p>
            <a:pPr lvl="1"/>
            <a:r>
              <a:rPr lang="en-US" dirty="0"/>
              <a:t>Consider the input as a sequence of pixel intensity values from a single row of an image. Suppose the length of this row is N, and it consists of elements {x₀, x₁, x₂, ..., x_{N-1}}. We can think of this as a one-dimensional discrete signal.</a:t>
            </a:r>
          </a:p>
          <a:p>
            <a:pPr lvl="1"/>
            <a:r>
              <a:rPr lang="en-US" dirty="0"/>
              <a:t>After performing a 1D FFT on this row, we obtain a sequence of complex values {X₀, X₁, X₂, ..., X_{N-1}}. Each Xₖ corresponds to a specific “spatial frequency” component present in that row.</a:t>
            </a:r>
          </a:p>
          <a:p>
            <a:r>
              <a:rPr lang="en-US" dirty="0"/>
              <a:t>What the FFT results represent:</a:t>
            </a:r>
          </a:p>
          <a:p>
            <a:pPr lvl="1"/>
            <a:r>
              <a:rPr lang="en-US" dirty="0"/>
              <a:t>In images, “frequency” does not correspond to changes over time (as it does in audio signals), but rather to how rapidly the intensity changes across space.</a:t>
            </a:r>
          </a:p>
          <a:p>
            <a:pPr lvl="1"/>
            <a:r>
              <a:rPr lang="en-US" b="1" dirty="0"/>
              <a:t>Low-frequency components (near X₀):</a:t>
            </a:r>
            <a:r>
              <a:rPr lang="en-US" dirty="0"/>
              <a:t> These represent the slowly varying intensity trends within the row. For example, a gradual increase or decrease in brightness from left to right, reflecting broad, smooth background variations.</a:t>
            </a:r>
          </a:p>
          <a:p>
            <a:pPr lvl="1"/>
            <a:r>
              <a:rPr lang="en-US" b="1" dirty="0"/>
              <a:t>High-frequency components (towards the end of the sequence, near X_{N-1}):</a:t>
            </a:r>
            <a:r>
              <a:rPr lang="en-US" dirty="0"/>
              <a:t> These represent rapid changes in intensity. In other words, they capture details such as sharp edges, abrupt transitions in brightness, and fine textural patterns.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8568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D8D4-E3A7-62AA-C014-2E0E1B98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0" u="none" strike="noStrike" dirty="0"/>
              <a:t>CUDA Implementation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6136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C336-DC3D-9B06-9236-E9412018E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  <a:latin typeface="Ubuntu" panose="020B0504030602030204" pitchFamily="34" charset="0"/>
              </a:rPr>
              <a:t>FFT Process(Sequential)</a:t>
            </a:r>
            <a:endParaRPr lang="en-TW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7F6B54-C055-87F8-BCC3-84CBECC2B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657445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68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39CB-F0F3-6B4B-A13F-0DCD0FA8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Greyscaling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5B877-8AA7-0949-5AB7-070D07B0D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The input image, potentially in RGB format, is converted into a single-channel grayscale image.</a:t>
                </a:r>
              </a:p>
              <a:p>
                <a:r>
                  <a:rPr lang="en-US" dirty="0"/>
                  <a:t>This is done by taking a weighted average of the red, green, and blue channels: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𝐺𝑟𝑎𝑦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=0.299×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+0.587×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+0.114</m:t>
                      </m:r>
                    </m:oMath>
                  </m:oMathPara>
                </a14:m>
                <a:endParaRPr lang="en-TW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The FFT operates on a single-valued function. Working with grayscale simplifies the problem by removing color complexity, leaving a single intensity value per pixel.</a:t>
                </a:r>
                <a:endParaRPr lang="en-TW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C5B877-8AA7-0949-5AB7-070D07B0D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07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BC59-86A9-0DE8-CF13-D8C1CA98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FFT Input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623F-0FAA-30B1-E35B-205BDAA6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original dimensions are not powers of two, the matrix is zero-padded.</a:t>
            </a:r>
          </a:p>
          <a:p>
            <a:r>
              <a:rPr lang="en-US" dirty="0"/>
              <a:t>Copy the grayscale image data into a 2D complex matrix data of size h by w. Each pixel’s intensity is placed in the complex matrix with a real component equal to the pixel value and an imaginary component of zero.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6012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A709-6121-472C-3F1E-7A8AEFD9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FFT Along Rows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09D-7F09-289A-AAF3-C1A0D35A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1D FFT on each row of the matrix.</a:t>
            </a:r>
          </a:p>
          <a:p>
            <a:r>
              <a:rPr lang="en-US" dirty="0"/>
              <a:t>The 1D FFT is done iteratively:</a:t>
            </a:r>
          </a:p>
          <a:p>
            <a:pPr lvl="1"/>
            <a:r>
              <a:rPr lang="en-US" b="1" dirty="0"/>
              <a:t>Bit-reversal ordering:</a:t>
            </a:r>
            <a:r>
              <a:rPr lang="en-US" dirty="0"/>
              <a:t> Reorders the data so that the subsequent butterfly operations can proceed in-place efficiently.</a:t>
            </a:r>
          </a:p>
          <a:p>
            <a:pPr lvl="1"/>
            <a:r>
              <a:rPr lang="en-US" b="1" dirty="0"/>
              <a:t>Butterfly operations:</a:t>
            </a:r>
            <a:r>
              <a:rPr lang="en-US" dirty="0"/>
              <a:t> In multiple stages, pairs of elements (butterflies) are combined using complex arithmetic and twiddle factors, progressively transforming the time-domain row data into frequency-domain data.</a:t>
            </a:r>
          </a:p>
          <a:p>
            <a:pPr lvl="1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15656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694</TotalTime>
  <Words>1074</Words>
  <Application>Microsoft Macintosh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Rockwell</vt:lpstr>
      <vt:lpstr>Source Sans Pro</vt:lpstr>
      <vt:lpstr>Ubuntu</vt:lpstr>
      <vt:lpstr>Celestial</vt:lpstr>
      <vt:lpstr>Implementing CUDA Code for Fast Fourier Transform</vt:lpstr>
      <vt:lpstr>FFT Introduction</vt:lpstr>
      <vt:lpstr>Pseudo-Code for FFT</vt:lpstr>
      <vt:lpstr>FFT  operations</vt:lpstr>
      <vt:lpstr>CUDA Implementation</vt:lpstr>
      <vt:lpstr>FFT Process(Sequential)</vt:lpstr>
      <vt:lpstr>Greyscaling</vt:lpstr>
      <vt:lpstr>Initialization of FFT Input</vt:lpstr>
      <vt:lpstr>Processing the FFT Along Rows</vt:lpstr>
      <vt:lpstr>Processing the FFT Along Columns</vt:lpstr>
      <vt:lpstr>Centering the Frequency</vt:lpstr>
      <vt:lpstr>Calculate Maximum Magnitude and Normalize</vt:lpstr>
      <vt:lpstr>Calculate Complex numbers in cuda</vt:lpstr>
      <vt:lpstr>Greyscale kernel</vt:lpstr>
      <vt:lpstr>init_fft_data</vt:lpstr>
      <vt:lpstr>bit_reversal_reorder_kernel_all</vt:lpstr>
      <vt:lpstr>Fft_rows_kernel_all(For large images)</vt:lpstr>
      <vt:lpstr>Fft_rows_kernel_shared(For small images)</vt:lpstr>
      <vt:lpstr>Transpose_kernel_tile</vt:lpstr>
      <vt:lpstr>center_frequency_kernel</vt:lpstr>
      <vt:lpstr>compute_max_val_kernel</vt:lpstr>
      <vt:lpstr>Result and analysis</vt:lpstr>
      <vt:lpstr>Performing fft on an image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謝奕謀</dc:creator>
  <cp:lastModifiedBy>謝奕謀</cp:lastModifiedBy>
  <cp:revision>1</cp:revision>
  <dcterms:created xsi:type="dcterms:W3CDTF">2024-12-14T17:26:57Z</dcterms:created>
  <dcterms:modified xsi:type="dcterms:W3CDTF">2024-12-15T05:01:07Z</dcterms:modified>
</cp:coreProperties>
</file>